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78" r:id="rId6"/>
    <p:sldId id="276" r:id="rId7"/>
    <p:sldId id="275" r:id="rId8"/>
    <p:sldId id="260" r:id="rId9"/>
    <p:sldId id="262" r:id="rId10"/>
    <p:sldId id="264" r:id="rId11"/>
    <p:sldId id="266" r:id="rId12"/>
    <p:sldId id="277" r:id="rId13"/>
    <p:sldId id="267" r:id="rId14"/>
    <p:sldId id="268" r:id="rId15"/>
    <p:sldId id="269" r:id="rId16"/>
    <p:sldId id="279"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varScale="1">
        <p:scale>
          <a:sx n="69" d="100"/>
          <a:sy n="69" d="100"/>
        </p:scale>
        <p:origin x="9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3E20C1-B201-4D24-929A-82527F7E012A}"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4AACD-8D2D-4895-AD9F-C2FCCCF2F15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621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E20C1-B201-4D24-929A-82527F7E012A}"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2164086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E20C1-B201-4D24-929A-82527F7E012A}"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2108278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3E20C1-B201-4D24-929A-82527F7E012A}"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4236111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3E20C1-B201-4D24-929A-82527F7E012A}" type="datetimeFigureOut">
              <a:rPr lang="en-US" smtClean="0"/>
              <a:t>2/10/2021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4AACD-8D2D-4895-AD9F-C2FCCCF2F15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7348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3E20C1-B201-4D24-929A-82527F7E012A}" type="datetimeFigureOut">
              <a:rPr lang="en-US" smtClean="0"/>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4292195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3E20C1-B201-4D24-929A-82527F7E012A}" type="datetimeFigureOut">
              <a:rPr lang="en-US" smtClean="0"/>
              <a:t>2/10/2021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2952719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3E20C1-B201-4D24-929A-82527F7E012A}" type="datetimeFigureOut">
              <a:rPr lang="en-US" smtClean="0"/>
              <a:t>2/10/2021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2643900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C3E20C1-B201-4D24-929A-82527F7E012A}" type="datetimeFigureOut">
              <a:rPr lang="en-US" smtClean="0"/>
              <a:t>2/10/2021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180184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C3E20C1-B201-4D24-929A-82527F7E012A}" type="datetimeFigureOut">
              <a:rPr lang="en-US" smtClean="0"/>
              <a:t>2/10/2021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A4AACD-8D2D-4895-AD9F-C2FCCCF2F158}" type="slidenum">
              <a:rPr lang="en-US" smtClean="0"/>
              <a:t>‹#›</a:t>
            </a:fld>
            <a:endParaRPr lang="en-US"/>
          </a:p>
        </p:txBody>
      </p:sp>
    </p:spTree>
    <p:extLst>
      <p:ext uri="{BB962C8B-B14F-4D97-AF65-F5344CB8AC3E}">
        <p14:creationId xmlns:p14="http://schemas.microsoft.com/office/powerpoint/2010/main" val="851475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3E20C1-B201-4D24-929A-82527F7E012A}" type="datetimeFigureOut">
              <a:rPr lang="en-US" smtClean="0"/>
              <a:t>2/10/2021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4AACD-8D2D-4895-AD9F-C2FCCCF2F158}" type="slidenum">
              <a:rPr lang="en-US" smtClean="0"/>
              <a:t>‹#›</a:t>
            </a:fld>
            <a:endParaRPr lang="en-US"/>
          </a:p>
        </p:txBody>
      </p:sp>
    </p:spTree>
    <p:extLst>
      <p:ext uri="{BB962C8B-B14F-4D97-AF65-F5344CB8AC3E}">
        <p14:creationId xmlns:p14="http://schemas.microsoft.com/office/powerpoint/2010/main" val="21415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C3E20C1-B201-4D24-929A-82527F7E012A}" type="datetimeFigureOut">
              <a:rPr lang="en-US" smtClean="0"/>
              <a:t>2/10/2021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A4AACD-8D2D-4895-AD9F-C2FCCCF2F15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88216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besler.com/the-importance-of-utilization-management-in-healthcare-podcas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AD155-AB71-413C-ABEA-8D37B418885B}"/>
              </a:ext>
            </a:extLst>
          </p:cNvPr>
          <p:cNvSpPr>
            <a:spLocks noGrp="1"/>
          </p:cNvSpPr>
          <p:nvPr>
            <p:ph type="ctrTitle"/>
          </p:nvPr>
        </p:nvSpPr>
        <p:spPr>
          <a:xfrm>
            <a:off x="1774423" y="1011382"/>
            <a:ext cx="8637073" cy="4419600"/>
          </a:xfrm>
        </p:spPr>
        <p:txBody>
          <a:bodyPr>
            <a:normAutofit/>
          </a:bodyPr>
          <a:lstStyle/>
          <a:p>
            <a:pPr algn="ctr"/>
            <a:r>
              <a:rPr lang="en-US" sz="3200" b="1" cap="none" dirty="0">
                <a:latin typeface="Bell MT" panose="02020503060305020303" pitchFamily="18" charset="0"/>
              </a:rPr>
              <a:t>Utilization</a:t>
            </a:r>
            <a:r>
              <a:rPr lang="en-US" sz="3200" cap="none" dirty="0">
                <a:latin typeface="Bell MT" panose="02020503060305020303" pitchFamily="18" charset="0"/>
              </a:rPr>
              <a:t> </a:t>
            </a:r>
            <a:r>
              <a:rPr lang="en-US" sz="3200" b="1" cap="none" dirty="0">
                <a:latin typeface="Bell MT" panose="02020503060305020303" pitchFamily="18" charset="0"/>
              </a:rPr>
              <a:t>Management</a:t>
            </a:r>
            <a:br>
              <a:rPr lang="en-US" sz="3200" cap="none" dirty="0">
                <a:latin typeface="Bell MT" panose="02020503060305020303" pitchFamily="18" charset="0"/>
              </a:rPr>
            </a:br>
            <a:br>
              <a:rPr lang="en-US" sz="3200" cap="none" dirty="0">
                <a:latin typeface="Bell MT" panose="02020503060305020303" pitchFamily="18" charset="0"/>
              </a:rPr>
            </a:br>
            <a:br>
              <a:rPr lang="en-US" sz="3200" cap="none" dirty="0">
                <a:latin typeface="Bell MT" panose="02020503060305020303" pitchFamily="18" charset="0"/>
              </a:rPr>
            </a:br>
            <a:r>
              <a:rPr lang="en-US" sz="3200" cap="none" dirty="0">
                <a:latin typeface="Bell MT" panose="02020503060305020303" pitchFamily="18" charset="0"/>
              </a:rPr>
              <a:t>Author </a:t>
            </a:r>
            <a:br>
              <a:rPr lang="en-US" sz="3200" cap="none" dirty="0">
                <a:latin typeface="Bell MT" panose="02020503060305020303" pitchFamily="18" charset="0"/>
              </a:rPr>
            </a:br>
            <a:r>
              <a:rPr lang="en-US" sz="3200" cap="none" dirty="0">
                <a:latin typeface="Bell MT" panose="02020503060305020303" pitchFamily="18" charset="0"/>
              </a:rPr>
              <a:t>Institutional Affiliation </a:t>
            </a:r>
            <a:br>
              <a:rPr lang="en-US" sz="3200" cap="none" dirty="0">
                <a:latin typeface="Bell MT" panose="02020503060305020303" pitchFamily="18" charset="0"/>
              </a:rPr>
            </a:br>
            <a:r>
              <a:rPr lang="en-US" sz="3200" cap="none" dirty="0">
                <a:latin typeface="Bell MT" panose="02020503060305020303" pitchFamily="18" charset="0"/>
              </a:rPr>
              <a:t>Instructor </a:t>
            </a:r>
            <a:br>
              <a:rPr lang="en-US" sz="3200" cap="none" dirty="0">
                <a:latin typeface="Bell MT" panose="02020503060305020303" pitchFamily="18" charset="0"/>
              </a:rPr>
            </a:br>
            <a:r>
              <a:rPr lang="en-US" sz="3200" cap="none" dirty="0">
                <a:latin typeface="Bell MT" panose="02020503060305020303" pitchFamily="18" charset="0"/>
              </a:rPr>
              <a:t>Course code </a:t>
            </a:r>
            <a:br>
              <a:rPr lang="en-US" sz="3200" cap="none" dirty="0">
                <a:latin typeface="Bell MT" panose="02020503060305020303" pitchFamily="18" charset="0"/>
              </a:rPr>
            </a:br>
            <a:r>
              <a:rPr lang="en-US" sz="3200" cap="none" dirty="0">
                <a:latin typeface="Bell MT" panose="02020503060305020303" pitchFamily="18" charset="0"/>
              </a:rPr>
              <a:t>Date of submission </a:t>
            </a:r>
          </a:p>
        </p:txBody>
      </p:sp>
    </p:spTree>
    <p:extLst>
      <p:ext uri="{BB962C8B-B14F-4D97-AF65-F5344CB8AC3E}">
        <p14:creationId xmlns:p14="http://schemas.microsoft.com/office/powerpoint/2010/main" val="1354862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1D2C65-B7CD-4224-A5C6-271CBE6BCAD7}"/>
              </a:ext>
            </a:extLst>
          </p:cNvPr>
          <p:cNvSpPr>
            <a:spLocks noGrp="1"/>
          </p:cNvSpPr>
          <p:nvPr>
            <p:ph idx="1"/>
          </p:nvPr>
        </p:nvSpPr>
        <p:spPr>
          <a:xfrm>
            <a:off x="1451579" y="1717964"/>
            <a:ext cx="9291215" cy="3748382"/>
          </a:xfrm>
        </p:spPr>
        <p:txBody>
          <a:bodyPr>
            <a:normAutofit fontScale="85000" lnSpcReduction="10000"/>
          </a:bodyPr>
          <a:lstStyle/>
          <a:p>
            <a:pPr algn="ctr">
              <a:buFont typeface="Wingdings" panose="05000000000000000000" pitchFamily="2" charset="2"/>
              <a:buChar char="v"/>
            </a:pPr>
            <a:r>
              <a:rPr lang="en-US" b="1" dirty="0">
                <a:solidFill>
                  <a:schemeClr val="accent1"/>
                </a:solidFill>
                <a:latin typeface="Bell MT" panose="02020503060305020303" pitchFamily="18" charset="0"/>
              </a:rPr>
              <a:t>C. Retrospective reviews </a:t>
            </a:r>
          </a:p>
          <a:p>
            <a:pPr algn="just">
              <a:buFont typeface="Wingdings" panose="05000000000000000000" pitchFamily="2" charset="2"/>
              <a:buChar char="v"/>
            </a:pPr>
            <a:r>
              <a:rPr lang="en-US" dirty="0">
                <a:latin typeface="Bell MT" panose="02020503060305020303" pitchFamily="18" charset="0"/>
              </a:rPr>
              <a:t>Retrospective reviews are usually carried out after the completion of treatment plans on patients. </a:t>
            </a:r>
          </a:p>
          <a:p>
            <a:pPr algn="just">
              <a:buFont typeface="Wingdings" panose="05000000000000000000" pitchFamily="2" charset="2"/>
              <a:buChar char="v"/>
            </a:pPr>
            <a:r>
              <a:rPr lang="en-US" dirty="0">
                <a:latin typeface="Bell MT" panose="02020503060305020303" pitchFamily="18" charset="0"/>
              </a:rPr>
              <a:t>Tellingly, as argued here, the main aim of this review is to assess the appropriateness and the efficiency of the treatment plans provided to the patients. </a:t>
            </a:r>
          </a:p>
          <a:p>
            <a:pPr algn="just">
              <a:buFont typeface="Wingdings" panose="05000000000000000000" pitchFamily="2" charset="2"/>
              <a:buChar char="v"/>
            </a:pPr>
            <a:r>
              <a:rPr lang="en-US" dirty="0">
                <a:latin typeface="Bell MT" panose="02020503060305020303" pitchFamily="18" charset="0"/>
              </a:rPr>
              <a:t>Retrospective reviews analyses which treatment plans work best in order to establish and generate data for future patients where such treatment plans can be prescribed to patients with similar ailments. </a:t>
            </a:r>
          </a:p>
          <a:p>
            <a:pPr algn="just">
              <a:buFont typeface="Wingdings" panose="05000000000000000000" pitchFamily="2" charset="2"/>
              <a:buChar char="v"/>
            </a:pPr>
            <a:r>
              <a:rPr lang="en-US" dirty="0">
                <a:latin typeface="Bell MT" panose="02020503060305020303" pitchFamily="18" charset="0"/>
              </a:rPr>
              <a:t>Arguably, this review allows the reviewers to find fault with the treatment plans and successes which they send back to the primary care providers.</a:t>
            </a:r>
          </a:p>
          <a:p>
            <a:pPr algn="just">
              <a:buFont typeface="Wingdings" panose="05000000000000000000" pitchFamily="2" charset="2"/>
              <a:buChar char="v"/>
            </a:pPr>
            <a:r>
              <a:rPr lang="en-US" dirty="0">
                <a:latin typeface="Bell MT" panose="02020503060305020303" pitchFamily="18" charset="0"/>
              </a:rPr>
              <a:t>. Data presented in the article indicates that retrospective requests were nearly four times more likely than prospective requests to be denied, and when prospective requests were denied, it was more likely because the service fell outside the scope of covered benefits than because it was not medically necessary.</a:t>
            </a:r>
          </a:p>
        </p:txBody>
      </p:sp>
    </p:spTree>
    <p:extLst>
      <p:ext uri="{BB962C8B-B14F-4D97-AF65-F5344CB8AC3E}">
        <p14:creationId xmlns:p14="http://schemas.microsoft.com/office/powerpoint/2010/main" val="3426738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748CC2-55CD-4075-8C90-3697E7A67195}"/>
              </a:ext>
            </a:extLst>
          </p:cNvPr>
          <p:cNvSpPr>
            <a:spLocks noGrp="1"/>
          </p:cNvSpPr>
          <p:nvPr>
            <p:ph idx="1"/>
          </p:nvPr>
        </p:nvSpPr>
        <p:spPr>
          <a:xfrm>
            <a:off x="1451579" y="1717964"/>
            <a:ext cx="9291215" cy="3748382"/>
          </a:xfrm>
        </p:spPr>
        <p:txBody>
          <a:bodyPr>
            <a:normAutofit fontScale="92500"/>
          </a:bodyPr>
          <a:lstStyle/>
          <a:p>
            <a:pPr algn="just">
              <a:buFont typeface="Wingdings" panose="05000000000000000000" pitchFamily="2" charset="2"/>
              <a:buChar char="v"/>
            </a:pPr>
            <a:r>
              <a:rPr lang="en-US" dirty="0">
                <a:latin typeface="Bell MT" panose="02020503060305020303" pitchFamily="18" charset="0"/>
              </a:rPr>
              <a:t>Based on these reviews, the financial burden may fall on caregivers in situations where proven treatment plans were not utilized since insurers are more likely to deny such claims. </a:t>
            </a:r>
          </a:p>
          <a:p>
            <a:pPr algn="just">
              <a:buFont typeface="Wingdings" panose="05000000000000000000" pitchFamily="2" charset="2"/>
              <a:buChar char="v"/>
            </a:pPr>
            <a:r>
              <a:rPr lang="en-US" dirty="0">
                <a:latin typeface="Bell MT" panose="02020503060305020303" pitchFamily="18" charset="0"/>
              </a:rPr>
              <a:t>Observations at the two capitated medical groups indicated that prospective were more likely to be denied based on the medical necessities of the services proposed by the physicians. </a:t>
            </a:r>
          </a:p>
          <a:p>
            <a:pPr algn="just">
              <a:buFont typeface="Wingdings" panose="05000000000000000000" pitchFamily="2" charset="2"/>
              <a:buChar char="v"/>
            </a:pPr>
            <a:r>
              <a:rPr lang="en-US" dirty="0">
                <a:latin typeface="Bell MT" panose="02020503060305020303" pitchFamily="18" charset="0"/>
              </a:rPr>
              <a:t>Between the two medical groups, preauthorization requests accounted for a sizable share of the request for services by the patients. 4/5 of the requests were prospective requests.</a:t>
            </a:r>
          </a:p>
          <a:p>
            <a:pPr algn="just">
              <a:buFont typeface="Wingdings" panose="05000000000000000000" pitchFamily="2" charset="2"/>
              <a:buChar char="v"/>
            </a:pPr>
            <a:r>
              <a:rPr lang="en-US" dirty="0">
                <a:latin typeface="Bell MT" panose="02020503060305020303" pitchFamily="18" charset="0"/>
              </a:rPr>
              <a:t>Denial rates were observably low for the two groups. However, denials for retrospective requests were based on coverage for the services by the insurers. Ancillary heath services and diagnostic services represented a denial rate of above 40% for the two medical groups .</a:t>
            </a:r>
          </a:p>
        </p:txBody>
      </p:sp>
    </p:spTree>
    <p:extLst>
      <p:ext uri="{BB962C8B-B14F-4D97-AF65-F5344CB8AC3E}">
        <p14:creationId xmlns:p14="http://schemas.microsoft.com/office/powerpoint/2010/main" val="2388082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B9269-BDBF-4744-A19D-4D3E427412A9}"/>
              </a:ext>
            </a:extLst>
          </p:cNvPr>
          <p:cNvSpPr>
            <a:spLocks noGrp="1"/>
          </p:cNvSpPr>
          <p:nvPr>
            <p:ph type="title"/>
          </p:nvPr>
        </p:nvSpPr>
        <p:spPr/>
        <p:txBody>
          <a:bodyPr>
            <a:normAutofit/>
          </a:bodyPr>
          <a:lstStyle/>
          <a:p>
            <a:pPr algn="ctr"/>
            <a:r>
              <a:rPr lang="en-US" sz="3200" b="1" dirty="0">
                <a:latin typeface="Bell MT" panose="02020503060305020303" pitchFamily="18" charset="0"/>
              </a:rPr>
              <a:t>Typical UM process in healthcare facilities </a:t>
            </a:r>
          </a:p>
        </p:txBody>
      </p:sp>
      <p:pic>
        <p:nvPicPr>
          <p:cNvPr id="4" name="Content Placeholder 3">
            <a:extLst>
              <a:ext uri="{FF2B5EF4-FFF2-40B4-BE49-F238E27FC236}">
                <a16:creationId xmlns:a16="http://schemas.microsoft.com/office/drawing/2014/main" id="{6BDBA366-938A-4E85-9B7E-22258A7BEF6B}"/>
              </a:ext>
            </a:extLst>
          </p:cNvPr>
          <p:cNvPicPr>
            <a:picLocks noGrp="1" noChangeAspect="1"/>
          </p:cNvPicPr>
          <p:nvPr>
            <p:ph idx="1"/>
          </p:nvPr>
        </p:nvPicPr>
        <p:blipFill>
          <a:blip r:embed="rId2"/>
          <a:stretch>
            <a:fillRect/>
          </a:stretch>
        </p:blipFill>
        <p:spPr>
          <a:xfrm>
            <a:off x="1141482" y="1846263"/>
            <a:ext cx="9969361" cy="4022725"/>
          </a:xfrm>
          <a:prstGeom prst="rect">
            <a:avLst/>
          </a:prstGeom>
        </p:spPr>
      </p:pic>
    </p:spTree>
    <p:extLst>
      <p:ext uri="{BB962C8B-B14F-4D97-AF65-F5344CB8AC3E}">
        <p14:creationId xmlns:p14="http://schemas.microsoft.com/office/powerpoint/2010/main" val="1150320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EEAEC-C356-48A3-8830-FCD763C61D65}"/>
              </a:ext>
            </a:extLst>
          </p:cNvPr>
          <p:cNvSpPr>
            <a:spLocks noGrp="1"/>
          </p:cNvSpPr>
          <p:nvPr>
            <p:ph type="title"/>
          </p:nvPr>
        </p:nvSpPr>
        <p:spPr>
          <a:xfrm>
            <a:off x="1451579" y="804520"/>
            <a:ext cx="9291215" cy="580936"/>
          </a:xfrm>
        </p:spPr>
        <p:txBody>
          <a:bodyPr>
            <a:noAutofit/>
          </a:bodyPr>
          <a:lstStyle/>
          <a:p>
            <a:pPr algn="ctr"/>
            <a:r>
              <a:rPr lang="en-US" sz="3200" b="1" cap="none" dirty="0">
                <a:latin typeface="Bell MT" panose="02020503060305020303" pitchFamily="18" charset="0"/>
              </a:rPr>
              <a:t>Utilization management and denials </a:t>
            </a:r>
          </a:p>
        </p:txBody>
      </p:sp>
      <p:sp>
        <p:nvSpPr>
          <p:cNvPr id="3" name="Content Placeholder 2">
            <a:extLst>
              <a:ext uri="{FF2B5EF4-FFF2-40B4-BE49-F238E27FC236}">
                <a16:creationId xmlns:a16="http://schemas.microsoft.com/office/drawing/2014/main" id="{02C3DD9D-4788-44DA-970E-EC8D60D8CFD8}"/>
              </a:ext>
            </a:extLst>
          </p:cNvPr>
          <p:cNvSpPr>
            <a:spLocks noGrp="1"/>
          </p:cNvSpPr>
          <p:nvPr>
            <p:ph idx="1"/>
          </p:nvPr>
        </p:nvSpPr>
        <p:spPr>
          <a:xfrm>
            <a:off x="1451579" y="1759526"/>
            <a:ext cx="9291215" cy="3976255"/>
          </a:xfrm>
        </p:spPr>
        <p:txBody>
          <a:bodyPr>
            <a:normAutofit/>
          </a:bodyPr>
          <a:lstStyle/>
          <a:p>
            <a:pPr algn="just">
              <a:buFont typeface="Wingdings" panose="05000000000000000000" pitchFamily="2" charset="2"/>
              <a:buChar char="v"/>
            </a:pPr>
            <a:r>
              <a:rPr lang="en-US" dirty="0">
                <a:latin typeface="Bell MT" panose="02020503060305020303" pitchFamily="18" charset="0"/>
              </a:rPr>
              <a:t>Utilization management ensures that treatment plans offered to the patients are evaluated and approved to significantly limit the chances of denials. </a:t>
            </a:r>
          </a:p>
          <a:p>
            <a:pPr algn="just">
              <a:buFont typeface="Wingdings" panose="05000000000000000000" pitchFamily="2" charset="2"/>
              <a:buChar char="v"/>
            </a:pPr>
            <a:r>
              <a:rPr lang="en-US" dirty="0">
                <a:latin typeface="Bell MT" panose="02020503060305020303" pitchFamily="18" charset="0"/>
              </a:rPr>
              <a:t>For instance, after a physician has recommended surgery for a patient, reviewers may look between inpatient surgery or outpatient surgery.</a:t>
            </a:r>
          </a:p>
          <a:p>
            <a:pPr algn="just">
              <a:buFont typeface="Wingdings" panose="05000000000000000000" pitchFamily="2" charset="2"/>
              <a:buChar char="v"/>
            </a:pPr>
            <a:r>
              <a:rPr lang="en-US" dirty="0">
                <a:latin typeface="Bell MT" panose="02020503060305020303" pitchFamily="18" charset="0"/>
              </a:rPr>
              <a:t>Efficient communication between care providers and insurers considerably reduces the chances of a claim being denied. </a:t>
            </a:r>
          </a:p>
          <a:p>
            <a:pPr algn="just">
              <a:buFont typeface="Wingdings" panose="05000000000000000000" pitchFamily="2" charset="2"/>
              <a:buChar char="v"/>
            </a:pPr>
            <a:r>
              <a:rPr lang="en-US" dirty="0">
                <a:latin typeface="Bell MT" panose="02020503060305020303" pitchFamily="18" charset="0"/>
              </a:rPr>
              <a:t>Based on the data presented in the article, 42% of the prospective requests at MG1 were denied because the services fell out the scope of benefits covered by the insurers. Similarly, another 29% were also denied because the reviewers thought they were not medically necessary.</a:t>
            </a:r>
          </a:p>
        </p:txBody>
      </p:sp>
    </p:spTree>
    <p:extLst>
      <p:ext uri="{BB962C8B-B14F-4D97-AF65-F5344CB8AC3E}">
        <p14:creationId xmlns:p14="http://schemas.microsoft.com/office/powerpoint/2010/main" val="2647100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7DE-5BB9-41CE-B215-61529357020D}"/>
              </a:ext>
            </a:extLst>
          </p:cNvPr>
          <p:cNvSpPr>
            <a:spLocks noGrp="1"/>
          </p:cNvSpPr>
          <p:nvPr>
            <p:ph type="title"/>
          </p:nvPr>
        </p:nvSpPr>
        <p:spPr>
          <a:xfrm>
            <a:off x="1451579" y="804520"/>
            <a:ext cx="9291215" cy="913444"/>
          </a:xfrm>
        </p:spPr>
        <p:txBody>
          <a:bodyPr>
            <a:normAutofit/>
          </a:bodyPr>
          <a:lstStyle/>
          <a:p>
            <a:pPr algn="l"/>
            <a:r>
              <a:rPr lang="en-US" sz="3200" b="1" cap="none" dirty="0">
                <a:latin typeface="Bell MT" panose="02020503060305020303" pitchFamily="18" charset="0"/>
              </a:rPr>
              <a:t>Cont.</a:t>
            </a:r>
            <a:r>
              <a:rPr lang="en-US" sz="3200" dirty="0">
                <a:latin typeface="Bell MT" panose="02020503060305020303" pitchFamily="18" charset="0"/>
              </a:rPr>
              <a:t>…</a:t>
            </a:r>
          </a:p>
        </p:txBody>
      </p:sp>
      <p:sp>
        <p:nvSpPr>
          <p:cNvPr id="3" name="Content Placeholder 2">
            <a:extLst>
              <a:ext uri="{FF2B5EF4-FFF2-40B4-BE49-F238E27FC236}">
                <a16:creationId xmlns:a16="http://schemas.microsoft.com/office/drawing/2014/main" id="{C69B8668-1430-4611-8537-46B9DC3543F9}"/>
              </a:ext>
            </a:extLst>
          </p:cNvPr>
          <p:cNvSpPr>
            <a:spLocks noGrp="1"/>
          </p:cNvSpPr>
          <p:nvPr>
            <p:ph idx="1"/>
          </p:nvPr>
        </p:nvSpPr>
        <p:spPr>
          <a:xfrm>
            <a:off x="1451579" y="1717964"/>
            <a:ext cx="9291215" cy="3748381"/>
          </a:xfrm>
        </p:spPr>
        <p:txBody>
          <a:bodyPr>
            <a:normAutofit/>
          </a:bodyPr>
          <a:lstStyle/>
          <a:p>
            <a:pPr algn="just">
              <a:buFont typeface="Wingdings" panose="05000000000000000000" pitchFamily="2" charset="2"/>
              <a:buChar char="v"/>
            </a:pPr>
            <a:r>
              <a:rPr lang="en-US" dirty="0">
                <a:latin typeface="Bell MT" panose="02020503060305020303" pitchFamily="18" charset="0"/>
              </a:rPr>
              <a:t>As observed, most requests are usually denied because the requested services are not covered within the insurance contract policies. </a:t>
            </a:r>
          </a:p>
          <a:p>
            <a:pPr algn="just">
              <a:buFont typeface="Wingdings" panose="05000000000000000000" pitchFamily="2" charset="2"/>
              <a:buChar char="v"/>
            </a:pPr>
            <a:r>
              <a:rPr lang="en-US" dirty="0">
                <a:latin typeface="Bell MT" panose="02020503060305020303" pitchFamily="18" charset="0"/>
              </a:rPr>
              <a:t>Contractual policy issues continue to be a leading reason for denials of prospective requests followed by medical necessity. </a:t>
            </a:r>
          </a:p>
          <a:p>
            <a:pPr algn="just">
              <a:buFont typeface="Wingdings" panose="05000000000000000000" pitchFamily="2" charset="2"/>
              <a:buChar char="v"/>
            </a:pPr>
            <a:r>
              <a:rPr lang="en-US" dirty="0">
                <a:latin typeface="Bell MT" panose="02020503060305020303" pitchFamily="18" charset="0"/>
              </a:rPr>
              <a:t>As indicated in the article, all emergency care denials were made based on medical necessity. </a:t>
            </a:r>
          </a:p>
          <a:p>
            <a:pPr algn="just">
              <a:buFont typeface="Wingdings" panose="05000000000000000000" pitchFamily="2" charset="2"/>
              <a:buChar char="v"/>
            </a:pPr>
            <a:r>
              <a:rPr lang="en-US" dirty="0">
                <a:latin typeface="Bell MT" panose="02020503060305020303" pitchFamily="18" charset="0"/>
              </a:rPr>
              <a:t>Also, concerning retrospective requests, all the denials at MG1 were observably due to the fact that the patient’s conditions were not emergencies. However, others were due to the fact that the patients did not seek preauthorization whereas they needed to. </a:t>
            </a:r>
          </a:p>
        </p:txBody>
      </p:sp>
    </p:spTree>
    <p:extLst>
      <p:ext uri="{BB962C8B-B14F-4D97-AF65-F5344CB8AC3E}">
        <p14:creationId xmlns:p14="http://schemas.microsoft.com/office/powerpoint/2010/main" val="1262997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15936-3D37-4CD3-85DC-59D55C0BB89D}"/>
              </a:ext>
            </a:extLst>
          </p:cNvPr>
          <p:cNvSpPr>
            <a:spLocks noGrp="1"/>
          </p:cNvSpPr>
          <p:nvPr>
            <p:ph type="title"/>
          </p:nvPr>
        </p:nvSpPr>
        <p:spPr>
          <a:xfrm>
            <a:off x="1451579" y="804520"/>
            <a:ext cx="9291215" cy="587136"/>
          </a:xfrm>
        </p:spPr>
        <p:txBody>
          <a:bodyPr>
            <a:noAutofit/>
          </a:bodyPr>
          <a:lstStyle/>
          <a:p>
            <a:pPr algn="ctr"/>
            <a:r>
              <a:rPr lang="en-US" sz="3200" b="1" cap="none" dirty="0">
                <a:latin typeface="Bell MT" panose="02020503060305020303" pitchFamily="18" charset="0"/>
              </a:rPr>
              <a:t>Utilization and containment of costs </a:t>
            </a:r>
          </a:p>
        </p:txBody>
      </p:sp>
      <p:sp>
        <p:nvSpPr>
          <p:cNvPr id="3" name="Content Placeholder 2">
            <a:extLst>
              <a:ext uri="{FF2B5EF4-FFF2-40B4-BE49-F238E27FC236}">
                <a16:creationId xmlns:a16="http://schemas.microsoft.com/office/drawing/2014/main" id="{4254C009-A911-4224-B6AB-C74D539EB885}"/>
              </a:ext>
            </a:extLst>
          </p:cNvPr>
          <p:cNvSpPr>
            <a:spLocks noGrp="1"/>
          </p:cNvSpPr>
          <p:nvPr>
            <p:ph idx="1"/>
          </p:nvPr>
        </p:nvSpPr>
        <p:spPr>
          <a:xfrm>
            <a:off x="1451579" y="1704109"/>
            <a:ext cx="9291215" cy="3762236"/>
          </a:xfrm>
        </p:spPr>
        <p:txBody>
          <a:bodyPr/>
          <a:lstStyle/>
          <a:p>
            <a:pPr algn="just">
              <a:buFont typeface="Wingdings" panose="05000000000000000000" pitchFamily="2" charset="2"/>
              <a:buChar char="v"/>
            </a:pPr>
            <a:r>
              <a:rPr lang="en-US" dirty="0">
                <a:latin typeface="Bell MT" panose="02020503060305020303" pitchFamily="18" charset="0"/>
              </a:rPr>
              <a:t>Retrospective reviews in UM keep records and data of successful treatment plans. </a:t>
            </a:r>
          </a:p>
          <a:p>
            <a:pPr algn="just">
              <a:buFont typeface="Wingdings" panose="05000000000000000000" pitchFamily="2" charset="2"/>
              <a:buChar char="v"/>
            </a:pPr>
            <a:r>
              <a:rPr lang="en-US" dirty="0">
                <a:latin typeface="Bell MT" panose="02020503060305020303" pitchFamily="18" charset="0"/>
              </a:rPr>
              <a:t>Believably, this helps in ensuring that physicians only apply proven and less costly plans for their future patients (</a:t>
            </a:r>
            <a:r>
              <a:rPr lang="en-US" dirty="0" err="1">
                <a:latin typeface="Bell MT" panose="02020503060305020303" pitchFamily="18" charset="0"/>
              </a:rPr>
              <a:t>Bailit</a:t>
            </a:r>
            <a:r>
              <a:rPr lang="en-US" dirty="0">
                <a:latin typeface="Bell MT" panose="02020503060305020303" pitchFamily="18" charset="0"/>
              </a:rPr>
              <a:t> &amp; Sennett, 1992).</a:t>
            </a:r>
          </a:p>
          <a:p>
            <a:pPr algn="just">
              <a:buFont typeface="Wingdings" panose="05000000000000000000" pitchFamily="2" charset="2"/>
              <a:buChar char="v"/>
            </a:pPr>
            <a:r>
              <a:rPr lang="en-US" dirty="0">
                <a:latin typeface="Bell MT" panose="02020503060305020303" pitchFamily="18" charset="0"/>
              </a:rPr>
              <a:t>Additionally, the gatekeeping system by insurers has also proven to be an efficient measure in managing healthcare costs by ensuring that patients are only referred to less expensive specialists. </a:t>
            </a:r>
          </a:p>
          <a:p>
            <a:pPr algn="just">
              <a:buFont typeface="Wingdings" panose="05000000000000000000" pitchFamily="2" charset="2"/>
              <a:buChar char="v"/>
            </a:pPr>
            <a:r>
              <a:rPr lang="en-US" dirty="0">
                <a:latin typeface="Bell MT" panose="02020503060305020303" pitchFamily="18" charset="0"/>
              </a:rPr>
              <a:t>The US spending on healthcare has grown much faster than the rest of the economy over the past few decades. </a:t>
            </a:r>
          </a:p>
        </p:txBody>
      </p:sp>
    </p:spTree>
    <p:extLst>
      <p:ext uri="{BB962C8B-B14F-4D97-AF65-F5344CB8AC3E}">
        <p14:creationId xmlns:p14="http://schemas.microsoft.com/office/powerpoint/2010/main" val="688525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0A8647A-E94F-433C-B578-3990F24ED89E}"/>
              </a:ext>
            </a:extLst>
          </p:cNvPr>
          <p:cNvPicPr>
            <a:picLocks noGrp="1" noChangeAspect="1"/>
          </p:cNvPicPr>
          <p:nvPr>
            <p:ph idx="1"/>
          </p:nvPr>
        </p:nvPicPr>
        <p:blipFill>
          <a:blip r:embed="rId2"/>
          <a:stretch>
            <a:fillRect/>
          </a:stretch>
        </p:blipFill>
        <p:spPr>
          <a:xfrm>
            <a:off x="1097280" y="1846263"/>
            <a:ext cx="8351520" cy="4022725"/>
          </a:xfrm>
          <a:prstGeom prst="rect">
            <a:avLst/>
          </a:prstGeom>
        </p:spPr>
      </p:pic>
    </p:spTree>
    <p:extLst>
      <p:ext uri="{BB962C8B-B14F-4D97-AF65-F5344CB8AC3E}">
        <p14:creationId xmlns:p14="http://schemas.microsoft.com/office/powerpoint/2010/main" val="2196139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DC155-7DDC-4D8C-8244-B170191D5D28}"/>
              </a:ext>
            </a:extLst>
          </p:cNvPr>
          <p:cNvSpPr>
            <a:spLocks noGrp="1"/>
          </p:cNvSpPr>
          <p:nvPr>
            <p:ph type="title"/>
          </p:nvPr>
        </p:nvSpPr>
        <p:spPr>
          <a:xfrm>
            <a:off x="1451579" y="804520"/>
            <a:ext cx="9291215" cy="587136"/>
          </a:xfrm>
        </p:spPr>
        <p:txBody>
          <a:bodyPr>
            <a:noAutofit/>
          </a:bodyPr>
          <a:lstStyle/>
          <a:p>
            <a:pPr algn="ctr"/>
            <a:r>
              <a:rPr lang="en-US" sz="3200" b="1" cap="none" dirty="0">
                <a:latin typeface="Bell MT" panose="02020503060305020303" pitchFamily="18" charset="0"/>
              </a:rPr>
              <a:t>Discussion questions </a:t>
            </a:r>
          </a:p>
        </p:txBody>
      </p:sp>
      <p:sp>
        <p:nvSpPr>
          <p:cNvPr id="3" name="Content Placeholder 2">
            <a:extLst>
              <a:ext uri="{FF2B5EF4-FFF2-40B4-BE49-F238E27FC236}">
                <a16:creationId xmlns:a16="http://schemas.microsoft.com/office/drawing/2014/main" id="{7AF6A0A9-94DE-4A13-BBB1-A1C19C9D29D6}"/>
              </a:ext>
            </a:extLst>
          </p:cNvPr>
          <p:cNvSpPr>
            <a:spLocks noGrp="1"/>
          </p:cNvSpPr>
          <p:nvPr>
            <p:ph idx="1"/>
          </p:nvPr>
        </p:nvSpPr>
        <p:spPr>
          <a:xfrm>
            <a:off x="1451579" y="1391656"/>
            <a:ext cx="9291215" cy="4074689"/>
          </a:xfrm>
        </p:spPr>
        <p:txBody>
          <a:bodyPr>
            <a:normAutofit/>
          </a:bodyPr>
          <a:lstStyle/>
          <a:p>
            <a:pPr marL="457200" indent="-457200" algn="just">
              <a:lnSpc>
                <a:spcPct val="200000"/>
              </a:lnSpc>
              <a:buFont typeface="+mj-lt"/>
              <a:buAutoNum type="alphaLcPeriod"/>
            </a:pPr>
            <a:r>
              <a:rPr lang="en-US" dirty="0">
                <a:latin typeface="Bell MT" panose="02020503060305020303" pitchFamily="18" charset="0"/>
              </a:rPr>
              <a:t>What are the potential impacts of an active engagement of third-parties such as insurers inpatient care decision making processes?</a:t>
            </a:r>
          </a:p>
          <a:p>
            <a:pPr marL="457200" indent="-457200" algn="just">
              <a:lnSpc>
                <a:spcPct val="200000"/>
              </a:lnSpc>
              <a:buFont typeface="+mj-lt"/>
              <a:buAutoNum type="alphaLcPeriod"/>
            </a:pPr>
            <a:r>
              <a:rPr lang="en-US" dirty="0">
                <a:latin typeface="Bell MT" panose="02020503060305020303" pitchFamily="18" charset="0"/>
              </a:rPr>
              <a:t>In UM, what are the responsibilities of healthcare providers and patients? </a:t>
            </a:r>
          </a:p>
          <a:p>
            <a:pPr marL="457200" indent="-457200" algn="just">
              <a:lnSpc>
                <a:spcPct val="200000"/>
              </a:lnSpc>
              <a:buFont typeface="+mj-lt"/>
              <a:buAutoNum type="alphaLcPeriod"/>
            </a:pPr>
            <a:r>
              <a:rPr lang="en-US" dirty="0">
                <a:latin typeface="Bell MT" panose="02020503060305020303" pitchFamily="18" charset="0"/>
              </a:rPr>
              <a:t>How does the utilization management program in hospitals limit unneeded utilization and contain costs?</a:t>
            </a:r>
          </a:p>
        </p:txBody>
      </p:sp>
    </p:spTree>
    <p:extLst>
      <p:ext uri="{BB962C8B-B14F-4D97-AF65-F5344CB8AC3E}">
        <p14:creationId xmlns:p14="http://schemas.microsoft.com/office/powerpoint/2010/main" val="1352201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BB21-7FBC-49DB-B837-F54B1AC37B84}"/>
              </a:ext>
            </a:extLst>
          </p:cNvPr>
          <p:cNvSpPr>
            <a:spLocks noGrp="1"/>
          </p:cNvSpPr>
          <p:nvPr>
            <p:ph type="title"/>
          </p:nvPr>
        </p:nvSpPr>
        <p:spPr>
          <a:xfrm>
            <a:off x="1451579" y="804520"/>
            <a:ext cx="9291215" cy="587136"/>
          </a:xfrm>
        </p:spPr>
        <p:txBody>
          <a:bodyPr>
            <a:normAutofit/>
          </a:bodyPr>
          <a:lstStyle/>
          <a:p>
            <a:pPr algn="ctr"/>
            <a:r>
              <a:rPr lang="en-US" sz="3200" b="1" cap="none" dirty="0">
                <a:latin typeface="Bell MT" panose="02020503060305020303" pitchFamily="18" charset="0"/>
              </a:rPr>
              <a:t>References</a:t>
            </a:r>
            <a:endParaRPr lang="en-US" b="1" cap="none" dirty="0">
              <a:latin typeface="Bell MT" panose="02020503060305020303" pitchFamily="18" charset="0"/>
            </a:endParaRPr>
          </a:p>
        </p:txBody>
      </p:sp>
      <p:sp>
        <p:nvSpPr>
          <p:cNvPr id="3" name="Content Placeholder 2">
            <a:extLst>
              <a:ext uri="{FF2B5EF4-FFF2-40B4-BE49-F238E27FC236}">
                <a16:creationId xmlns:a16="http://schemas.microsoft.com/office/drawing/2014/main" id="{8D895D6F-E942-404B-B36E-4764927ED10F}"/>
              </a:ext>
            </a:extLst>
          </p:cNvPr>
          <p:cNvSpPr>
            <a:spLocks noGrp="1"/>
          </p:cNvSpPr>
          <p:nvPr>
            <p:ph idx="1"/>
          </p:nvPr>
        </p:nvSpPr>
        <p:spPr>
          <a:xfrm>
            <a:off x="1451579" y="1676400"/>
            <a:ext cx="9291215" cy="3789945"/>
          </a:xfrm>
        </p:spPr>
        <p:txBody>
          <a:bodyPr>
            <a:normAutofit/>
          </a:bodyPr>
          <a:lstStyle/>
          <a:p>
            <a:pPr algn="just">
              <a:buFont typeface="Wingdings" panose="05000000000000000000" pitchFamily="2" charset="2"/>
              <a:buChar char="v"/>
            </a:pPr>
            <a:r>
              <a:rPr lang="en-US" dirty="0">
                <a:latin typeface="Bell MT" panose="02020503060305020303" pitchFamily="18" charset="0"/>
              </a:rPr>
              <a:t>Weiner, M. (2021). The Importance of Utilization Management in Healthcare [PODCAST] - BESLER. Retrieved 9 February 2021, from </a:t>
            </a:r>
            <a:r>
              <a:rPr lang="en-US" dirty="0">
                <a:latin typeface="Bell MT" panose="02020503060305020303" pitchFamily="18" charset="0"/>
                <a:hlinkClick r:id="rId2"/>
              </a:rPr>
              <a:t>https://www.besler.com/the-importance-of-utilization-management-in-healthcare-podcast/</a:t>
            </a:r>
            <a:endParaRPr lang="en-US" dirty="0">
              <a:latin typeface="Bell MT" panose="02020503060305020303" pitchFamily="18" charset="0"/>
            </a:endParaRPr>
          </a:p>
          <a:p>
            <a:pPr algn="just">
              <a:buFont typeface="Wingdings" panose="05000000000000000000" pitchFamily="2" charset="2"/>
              <a:buChar char="v"/>
            </a:pPr>
            <a:r>
              <a:rPr lang="en-US" dirty="0">
                <a:latin typeface="Bell MT" panose="02020503060305020303" pitchFamily="18" charset="0"/>
              </a:rPr>
              <a:t>Kapur, K., </a:t>
            </a:r>
            <a:r>
              <a:rPr lang="en-US" dirty="0" err="1">
                <a:latin typeface="Bell MT" panose="02020503060305020303" pitchFamily="18" charset="0"/>
              </a:rPr>
              <a:t>Gresenz</a:t>
            </a:r>
            <a:r>
              <a:rPr lang="en-US" dirty="0">
                <a:latin typeface="Bell MT" panose="02020503060305020303" pitchFamily="18" charset="0"/>
              </a:rPr>
              <a:t>, C. R., &amp; </a:t>
            </a:r>
            <a:r>
              <a:rPr lang="en-US" dirty="0" err="1">
                <a:latin typeface="Bell MT" panose="02020503060305020303" pitchFamily="18" charset="0"/>
              </a:rPr>
              <a:t>Studdert</a:t>
            </a:r>
            <a:r>
              <a:rPr lang="en-US" dirty="0">
                <a:latin typeface="Bell MT" panose="02020503060305020303" pitchFamily="18" charset="0"/>
              </a:rPr>
              <a:t>, D. M. (2003). Managing Care: Utilization Review In Action At Two Capitated Medical Groups: Prospective denials of coverage on grounds of medical necessity are only a small part of the overall picture. Health Affairs, 22(Suppl1), W3-275.</a:t>
            </a:r>
          </a:p>
          <a:p>
            <a:pPr algn="just">
              <a:buFont typeface="Wingdings" panose="05000000000000000000" pitchFamily="2" charset="2"/>
              <a:buChar char="v"/>
            </a:pPr>
            <a:r>
              <a:rPr lang="en-US" dirty="0" err="1">
                <a:latin typeface="Bell MT" panose="02020503060305020303" pitchFamily="18" charset="0"/>
              </a:rPr>
              <a:t>Bailit</a:t>
            </a:r>
            <a:r>
              <a:rPr lang="en-US" dirty="0">
                <a:latin typeface="Bell MT" panose="02020503060305020303" pitchFamily="18" charset="0"/>
              </a:rPr>
              <a:t>, H. L., &amp; Sennett, C. (1992). Utilization management as a cost-containment strategy. Health care financing review, 1991(Suppl), 87.</a:t>
            </a:r>
          </a:p>
        </p:txBody>
      </p:sp>
    </p:spTree>
    <p:extLst>
      <p:ext uri="{BB962C8B-B14F-4D97-AF65-F5344CB8AC3E}">
        <p14:creationId xmlns:p14="http://schemas.microsoft.com/office/powerpoint/2010/main" val="4287539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14460-EA6A-4E55-A226-AB7F214ECFAC}"/>
              </a:ext>
            </a:extLst>
          </p:cNvPr>
          <p:cNvSpPr>
            <a:spLocks noGrp="1"/>
          </p:cNvSpPr>
          <p:nvPr>
            <p:ph idx="1"/>
          </p:nvPr>
        </p:nvSpPr>
        <p:spPr>
          <a:xfrm>
            <a:off x="1450392" y="1745673"/>
            <a:ext cx="9291215" cy="3152635"/>
          </a:xfrm>
        </p:spPr>
        <p:txBody>
          <a:bodyPr/>
          <a:lstStyle/>
          <a:p>
            <a:pPr algn="just">
              <a:buFont typeface="Wingdings" panose="05000000000000000000" pitchFamily="2" charset="2"/>
              <a:buChar char="v"/>
            </a:pPr>
            <a:r>
              <a:rPr lang="en-US" dirty="0">
                <a:latin typeface="Bell MT" panose="02020503060305020303" pitchFamily="18" charset="0"/>
              </a:rPr>
              <a:t>Huck, A., &amp; Lewandrowski, K. (2014). Utilization management in the clinical laboratory: an introduction and overview of the literature. </a:t>
            </a:r>
            <a:r>
              <a:rPr lang="en-US" dirty="0" err="1">
                <a:latin typeface="Bell MT" panose="02020503060305020303" pitchFamily="18" charset="0"/>
              </a:rPr>
              <a:t>Clinica</a:t>
            </a:r>
            <a:r>
              <a:rPr lang="en-US" dirty="0">
                <a:latin typeface="Bell MT" panose="02020503060305020303" pitchFamily="18" charset="0"/>
              </a:rPr>
              <a:t> </a:t>
            </a:r>
            <a:r>
              <a:rPr lang="en-US" dirty="0" err="1">
                <a:latin typeface="Bell MT" panose="02020503060305020303" pitchFamily="18" charset="0"/>
              </a:rPr>
              <a:t>Chimica</a:t>
            </a:r>
            <a:r>
              <a:rPr lang="en-US" dirty="0">
                <a:latin typeface="Bell MT" panose="02020503060305020303" pitchFamily="18" charset="0"/>
              </a:rPr>
              <a:t> Acta, 427, 111-117.</a:t>
            </a:r>
          </a:p>
          <a:p>
            <a:pPr algn="just">
              <a:buFont typeface="Wingdings" panose="05000000000000000000" pitchFamily="2" charset="2"/>
              <a:buChar char="v"/>
            </a:pPr>
            <a:endParaRPr lang="en-US" dirty="0">
              <a:latin typeface="Bell MT" panose="02020503060305020303" pitchFamily="18" charset="0"/>
            </a:endParaRPr>
          </a:p>
        </p:txBody>
      </p:sp>
    </p:spTree>
    <p:extLst>
      <p:ext uri="{BB962C8B-B14F-4D97-AF65-F5344CB8AC3E}">
        <p14:creationId xmlns:p14="http://schemas.microsoft.com/office/powerpoint/2010/main" val="1894820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72D56-BACC-470E-914D-99A43773FA3F}"/>
              </a:ext>
            </a:extLst>
          </p:cNvPr>
          <p:cNvSpPr>
            <a:spLocks noGrp="1"/>
          </p:cNvSpPr>
          <p:nvPr>
            <p:ph type="title"/>
          </p:nvPr>
        </p:nvSpPr>
        <p:spPr>
          <a:xfrm>
            <a:off x="1451579" y="804519"/>
            <a:ext cx="9291215" cy="691773"/>
          </a:xfrm>
        </p:spPr>
        <p:txBody>
          <a:bodyPr>
            <a:normAutofit/>
          </a:bodyPr>
          <a:lstStyle/>
          <a:p>
            <a:pPr algn="ctr"/>
            <a:r>
              <a:rPr lang="en-US" sz="3200" b="1" cap="none" dirty="0">
                <a:latin typeface="Bell MT" panose="02020503060305020303" pitchFamily="18" charset="0"/>
              </a:rPr>
              <a:t>Introduction</a:t>
            </a:r>
            <a:endParaRPr lang="en-US" b="1" dirty="0">
              <a:latin typeface="Bell MT" panose="02020503060305020303" pitchFamily="18" charset="0"/>
            </a:endParaRPr>
          </a:p>
        </p:txBody>
      </p:sp>
      <p:sp>
        <p:nvSpPr>
          <p:cNvPr id="3" name="Content Placeholder 2">
            <a:extLst>
              <a:ext uri="{FF2B5EF4-FFF2-40B4-BE49-F238E27FC236}">
                <a16:creationId xmlns:a16="http://schemas.microsoft.com/office/drawing/2014/main" id="{8D4504F8-AEE2-447F-8421-26E00ED6C392}"/>
              </a:ext>
            </a:extLst>
          </p:cNvPr>
          <p:cNvSpPr>
            <a:spLocks noGrp="1"/>
          </p:cNvSpPr>
          <p:nvPr>
            <p:ph idx="1"/>
          </p:nvPr>
        </p:nvSpPr>
        <p:spPr>
          <a:xfrm>
            <a:off x="1451579" y="1648690"/>
            <a:ext cx="9291215" cy="3817655"/>
          </a:xfrm>
        </p:spPr>
        <p:txBody>
          <a:bodyPr>
            <a:normAutofit/>
          </a:bodyPr>
          <a:lstStyle/>
          <a:p>
            <a:pPr algn="just">
              <a:buFont typeface="Wingdings" panose="05000000000000000000" pitchFamily="2" charset="2"/>
              <a:buChar char="v"/>
            </a:pPr>
            <a:r>
              <a:rPr lang="en-US" dirty="0">
                <a:latin typeface="Bell MT" panose="02020503060305020303" pitchFamily="18" charset="0"/>
              </a:rPr>
              <a:t> Utilization management refers to a complex process particularly designed to improve the quality of healthcare while reducing costs and improving the overall health of the population (Huck &amp; Lewandrowski, 2014).</a:t>
            </a:r>
          </a:p>
          <a:p>
            <a:pPr algn="just">
              <a:buFont typeface="Wingdings" panose="05000000000000000000" pitchFamily="2" charset="2"/>
              <a:buChar char="v"/>
            </a:pPr>
            <a:r>
              <a:rPr lang="en-US" dirty="0">
                <a:latin typeface="Bell MT" panose="02020503060305020303" pitchFamily="18" charset="0"/>
              </a:rPr>
              <a:t> Observably, on a case by case basis, UM evaluates the efficiency and appropriateness of all the treatments, procedures and services provided to the patients. </a:t>
            </a:r>
          </a:p>
          <a:p>
            <a:pPr algn="just">
              <a:buFont typeface="Wingdings" panose="05000000000000000000" pitchFamily="2" charset="2"/>
              <a:buChar char="v"/>
            </a:pPr>
            <a:r>
              <a:rPr lang="en-US" dirty="0">
                <a:latin typeface="Bell MT" panose="02020503060305020303" pitchFamily="18" charset="0"/>
              </a:rPr>
              <a:t> Utilization management evaluates a wide range of medical services that include inpatient admissions, skilled nursing facility admissions, home health visits, outpatient visits and ER visits. </a:t>
            </a:r>
          </a:p>
          <a:p>
            <a:pPr algn="just">
              <a:buFont typeface="Wingdings" panose="05000000000000000000" pitchFamily="2" charset="2"/>
              <a:buChar char="v"/>
            </a:pPr>
            <a:r>
              <a:rPr lang="en-US" dirty="0">
                <a:latin typeface="Bell MT" panose="02020503060305020303" pitchFamily="18" charset="0"/>
              </a:rPr>
              <a:t>It is essential to understand that the process carefully analyses the costs involved in each of the healthcare provided to the patients. UM ensures that healthcare costs remain low.</a:t>
            </a:r>
          </a:p>
        </p:txBody>
      </p:sp>
    </p:spTree>
    <p:extLst>
      <p:ext uri="{BB962C8B-B14F-4D97-AF65-F5344CB8AC3E}">
        <p14:creationId xmlns:p14="http://schemas.microsoft.com/office/powerpoint/2010/main" val="3176054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4B649-EEE5-4AC5-A560-145CCA931C68}"/>
              </a:ext>
            </a:extLst>
          </p:cNvPr>
          <p:cNvSpPr>
            <a:spLocks noGrp="1"/>
          </p:cNvSpPr>
          <p:nvPr>
            <p:ph type="title"/>
          </p:nvPr>
        </p:nvSpPr>
        <p:spPr>
          <a:xfrm>
            <a:off x="1451579" y="804520"/>
            <a:ext cx="9291215" cy="858026"/>
          </a:xfrm>
        </p:spPr>
        <p:txBody>
          <a:bodyPr>
            <a:noAutofit/>
          </a:bodyPr>
          <a:lstStyle/>
          <a:p>
            <a:pPr algn="ctr"/>
            <a:r>
              <a:rPr lang="en-US" sz="3200" b="1" cap="none" dirty="0">
                <a:latin typeface="Bell MT" panose="02020503060305020303" pitchFamily="18" charset="0"/>
              </a:rPr>
              <a:t>Importance of Utilization Management</a:t>
            </a:r>
          </a:p>
        </p:txBody>
      </p:sp>
      <p:sp>
        <p:nvSpPr>
          <p:cNvPr id="3" name="Content Placeholder 2">
            <a:extLst>
              <a:ext uri="{FF2B5EF4-FFF2-40B4-BE49-F238E27FC236}">
                <a16:creationId xmlns:a16="http://schemas.microsoft.com/office/drawing/2014/main" id="{84E12C00-79A8-442C-A61E-24C62B9454B0}"/>
              </a:ext>
            </a:extLst>
          </p:cNvPr>
          <p:cNvSpPr>
            <a:spLocks noGrp="1"/>
          </p:cNvSpPr>
          <p:nvPr>
            <p:ph idx="1"/>
          </p:nvPr>
        </p:nvSpPr>
        <p:spPr>
          <a:xfrm>
            <a:off x="1451579" y="1662546"/>
            <a:ext cx="9291215" cy="3803800"/>
          </a:xfrm>
        </p:spPr>
        <p:txBody>
          <a:bodyPr>
            <a:normAutofit/>
          </a:bodyPr>
          <a:lstStyle/>
          <a:p>
            <a:pPr algn="just">
              <a:buFont typeface="Wingdings" panose="05000000000000000000" pitchFamily="2" charset="2"/>
              <a:buChar char="v"/>
            </a:pPr>
            <a:r>
              <a:rPr lang="en-US" dirty="0">
                <a:latin typeface="Bell MT" panose="02020503060305020303" pitchFamily="18" charset="0"/>
              </a:rPr>
              <a:t>One of the key goals of utilization management is to ensure that healthcare-related costs are kept low at their minimums. </a:t>
            </a:r>
          </a:p>
          <a:p>
            <a:pPr algn="just">
              <a:buFont typeface="Wingdings" panose="05000000000000000000" pitchFamily="2" charset="2"/>
              <a:buChar char="v"/>
            </a:pPr>
            <a:r>
              <a:rPr lang="en-US" dirty="0">
                <a:latin typeface="Bell MT" panose="02020503060305020303" pitchFamily="18" charset="0"/>
              </a:rPr>
              <a:t>Ideally, the process evaluates the effectiveness of treatments for each patient during and after the treatments consequently ensuring that besides reduced healthcare costs, patients receive improved quality care (Weiner, 2021). </a:t>
            </a:r>
          </a:p>
          <a:p>
            <a:pPr algn="just">
              <a:buFont typeface="Wingdings" panose="05000000000000000000" pitchFamily="2" charset="2"/>
              <a:buChar char="v"/>
            </a:pPr>
            <a:r>
              <a:rPr lang="en-US" dirty="0">
                <a:latin typeface="Bell MT" panose="02020503060305020303" pitchFamily="18" charset="0"/>
              </a:rPr>
              <a:t>Utilization management in healthcare is also focused on ensuring the improved overall health of the population, admittedly, reviewing patient information regarding their treatments ensures that physicians and healthcare providers give their best to consequently improve the overall health of the population. </a:t>
            </a:r>
          </a:p>
        </p:txBody>
      </p:sp>
    </p:spTree>
    <p:extLst>
      <p:ext uri="{BB962C8B-B14F-4D97-AF65-F5344CB8AC3E}">
        <p14:creationId xmlns:p14="http://schemas.microsoft.com/office/powerpoint/2010/main" val="3501350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59C0-2017-4874-81BF-3D7933516007}"/>
              </a:ext>
            </a:extLst>
          </p:cNvPr>
          <p:cNvSpPr>
            <a:spLocks noGrp="1"/>
          </p:cNvSpPr>
          <p:nvPr>
            <p:ph type="title"/>
          </p:nvPr>
        </p:nvSpPr>
        <p:spPr>
          <a:xfrm>
            <a:off x="1451579" y="804520"/>
            <a:ext cx="9291215" cy="587136"/>
          </a:xfrm>
        </p:spPr>
        <p:txBody>
          <a:bodyPr>
            <a:normAutofit fontScale="90000"/>
          </a:bodyPr>
          <a:lstStyle/>
          <a:p>
            <a:pPr algn="l"/>
            <a:r>
              <a:rPr lang="en-US" b="1" cap="none" dirty="0">
                <a:latin typeface="Bell MT" panose="02020503060305020303" pitchFamily="18" charset="0"/>
              </a:rPr>
              <a:t>Cont..</a:t>
            </a:r>
          </a:p>
        </p:txBody>
      </p:sp>
      <p:sp>
        <p:nvSpPr>
          <p:cNvPr id="3" name="Content Placeholder 2">
            <a:extLst>
              <a:ext uri="{FF2B5EF4-FFF2-40B4-BE49-F238E27FC236}">
                <a16:creationId xmlns:a16="http://schemas.microsoft.com/office/drawing/2014/main" id="{438BF4C1-2D30-4263-B19D-E367D09FAF46}"/>
              </a:ext>
            </a:extLst>
          </p:cNvPr>
          <p:cNvSpPr>
            <a:spLocks noGrp="1"/>
          </p:cNvSpPr>
          <p:nvPr>
            <p:ph idx="1"/>
          </p:nvPr>
        </p:nvSpPr>
        <p:spPr>
          <a:xfrm>
            <a:off x="1451579" y="1745672"/>
            <a:ext cx="9291215" cy="4307807"/>
          </a:xfrm>
        </p:spPr>
        <p:txBody>
          <a:bodyPr>
            <a:normAutofit lnSpcReduction="10000"/>
          </a:bodyPr>
          <a:lstStyle/>
          <a:p>
            <a:pPr algn="just">
              <a:buFont typeface="Wingdings" panose="05000000000000000000" pitchFamily="2" charset="2"/>
              <a:buChar char="v"/>
            </a:pPr>
            <a:r>
              <a:rPr lang="en-US" dirty="0">
                <a:latin typeface="Bell MT" panose="02020503060305020303" pitchFamily="18" charset="0"/>
              </a:rPr>
              <a:t>Reviewing patient treatment plans significantly reduces denials. </a:t>
            </a:r>
          </a:p>
          <a:p>
            <a:pPr algn="just">
              <a:buFont typeface="Wingdings" panose="05000000000000000000" pitchFamily="2" charset="2"/>
              <a:buChar char="v"/>
            </a:pPr>
            <a:r>
              <a:rPr lang="en-US" dirty="0">
                <a:latin typeface="Bell MT" panose="02020503060305020303" pitchFamily="18" charset="0"/>
              </a:rPr>
              <a:t>Using information and metrics gathered during retrospective surveys, insurance companies and other third-party payers are more likely to approve these treatment plans as prescribed by the physicians. </a:t>
            </a:r>
          </a:p>
          <a:p>
            <a:pPr algn="just">
              <a:buFont typeface="Wingdings" panose="05000000000000000000" pitchFamily="2" charset="2"/>
              <a:buChar char="v"/>
            </a:pPr>
            <a:r>
              <a:rPr lang="en-US" dirty="0">
                <a:latin typeface="Bell MT" panose="02020503060305020303" pitchFamily="18" charset="0"/>
              </a:rPr>
              <a:t>Kapur </a:t>
            </a:r>
            <a:r>
              <a:rPr lang="en-US" i="1" dirty="0">
                <a:latin typeface="Bell MT" panose="02020503060305020303" pitchFamily="18" charset="0"/>
              </a:rPr>
              <a:t>et al. </a:t>
            </a:r>
            <a:r>
              <a:rPr lang="en-US" dirty="0">
                <a:latin typeface="Bell MT" panose="02020503060305020303" pitchFamily="18" charset="0"/>
              </a:rPr>
              <a:t>(2003) argued that the primary goal of utilization management is to ensure patients receive effective care, delivered to them promptly at reasonable costs with fewer or no cases of denials. </a:t>
            </a:r>
          </a:p>
          <a:p>
            <a:pPr algn="just">
              <a:buFont typeface="Wingdings" panose="05000000000000000000" pitchFamily="2" charset="2"/>
              <a:buChar char="v"/>
            </a:pPr>
            <a:r>
              <a:rPr lang="en-US" dirty="0">
                <a:latin typeface="Bell MT" panose="02020503060305020303" pitchFamily="18" charset="0"/>
              </a:rPr>
              <a:t>State and federal actors have embarked on creating reforms ensure that patients have the opportunity of having their claims reconsidered in case of denials. </a:t>
            </a:r>
          </a:p>
          <a:p>
            <a:pPr algn="just">
              <a:buFont typeface="Wingdings" panose="05000000000000000000" pitchFamily="2" charset="2"/>
              <a:buChar char="v"/>
            </a:pPr>
            <a:r>
              <a:rPr lang="en-US" dirty="0">
                <a:latin typeface="Bell MT" panose="02020503060305020303" pitchFamily="18" charset="0"/>
              </a:rPr>
              <a:t>Based on the data presented by Kapur et al. (2003), 42% of the prospective requests at MG1 were denied because the services fell out the scope of benefits covered by the insurers. Similarly, another 29% were also denied because the reviewers thought they were not medically necessary. </a:t>
            </a:r>
          </a:p>
        </p:txBody>
      </p:sp>
    </p:spTree>
    <p:extLst>
      <p:ext uri="{BB962C8B-B14F-4D97-AF65-F5344CB8AC3E}">
        <p14:creationId xmlns:p14="http://schemas.microsoft.com/office/powerpoint/2010/main" val="1680951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3C50B-AE2F-4FB4-A384-1FBE881C9626}"/>
              </a:ext>
            </a:extLst>
          </p:cNvPr>
          <p:cNvSpPr>
            <a:spLocks noGrp="1"/>
          </p:cNvSpPr>
          <p:nvPr>
            <p:ph type="title"/>
          </p:nvPr>
        </p:nvSpPr>
        <p:spPr>
          <a:xfrm>
            <a:off x="1097280" y="989012"/>
            <a:ext cx="10058400" cy="748348"/>
          </a:xfrm>
        </p:spPr>
        <p:txBody>
          <a:bodyPr>
            <a:normAutofit fontScale="90000"/>
          </a:bodyPr>
          <a:lstStyle/>
          <a:p>
            <a:pPr algn="ctr"/>
            <a:r>
              <a:rPr lang="en-US" sz="3200" b="1" dirty="0">
                <a:latin typeface="Bell MT" panose="02020503060305020303" pitchFamily="18" charset="0"/>
              </a:rPr>
              <a:t>US has had the highest spending in healthcare over the last few Years </a:t>
            </a:r>
          </a:p>
        </p:txBody>
      </p:sp>
      <p:pic>
        <p:nvPicPr>
          <p:cNvPr id="4" name="Content Placeholder 3">
            <a:extLst>
              <a:ext uri="{FF2B5EF4-FFF2-40B4-BE49-F238E27FC236}">
                <a16:creationId xmlns:a16="http://schemas.microsoft.com/office/drawing/2014/main" id="{4BDDFF67-2433-4EA1-B975-887270E68EAD}"/>
              </a:ext>
            </a:extLst>
          </p:cNvPr>
          <p:cNvPicPr>
            <a:picLocks noGrp="1" noChangeAspect="1"/>
          </p:cNvPicPr>
          <p:nvPr>
            <p:ph idx="1"/>
          </p:nvPr>
        </p:nvPicPr>
        <p:blipFill>
          <a:blip r:embed="rId2"/>
          <a:stretch>
            <a:fillRect/>
          </a:stretch>
        </p:blipFill>
        <p:spPr>
          <a:xfrm>
            <a:off x="1097280" y="1846263"/>
            <a:ext cx="10058400" cy="4022725"/>
          </a:xfrm>
          <a:prstGeom prst="rect">
            <a:avLst/>
          </a:prstGeom>
        </p:spPr>
      </p:pic>
    </p:spTree>
    <p:extLst>
      <p:ext uri="{BB962C8B-B14F-4D97-AF65-F5344CB8AC3E}">
        <p14:creationId xmlns:p14="http://schemas.microsoft.com/office/powerpoint/2010/main" val="143974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957DC-92EE-462B-B883-696FEA72075F}"/>
              </a:ext>
            </a:extLst>
          </p:cNvPr>
          <p:cNvSpPr>
            <a:spLocks noGrp="1"/>
          </p:cNvSpPr>
          <p:nvPr>
            <p:ph type="title"/>
          </p:nvPr>
        </p:nvSpPr>
        <p:spPr>
          <a:xfrm>
            <a:off x="1097280" y="989012"/>
            <a:ext cx="10058400" cy="748348"/>
          </a:xfrm>
        </p:spPr>
        <p:txBody>
          <a:bodyPr>
            <a:normAutofit fontScale="90000"/>
          </a:bodyPr>
          <a:lstStyle/>
          <a:p>
            <a:pPr algn="ctr"/>
            <a:r>
              <a:rPr lang="en-US" sz="3200" b="1" dirty="0">
                <a:latin typeface="Bell MT" panose="02020503060305020303" pitchFamily="18" charset="0"/>
              </a:rPr>
              <a:t>UM ensures financial accountability between the insurers, the patients and the healthcare providers </a:t>
            </a:r>
          </a:p>
        </p:txBody>
      </p:sp>
      <p:pic>
        <p:nvPicPr>
          <p:cNvPr id="4" name="Content Placeholder 3">
            <a:extLst>
              <a:ext uri="{FF2B5EF4-FFF2-40B4-BE49-F238E27FC236}">
                <a16:creationId xmlns:a16="http://schemas.microsoft.com/office/drawing/2014/main" id="{04D1A1A6-92F1-40C5-84A2-D287693E3105}"/>
              </a:ext>
            </a:extLst>
          </p:cNvPr>
          <p:cNvPicPr>
            <a:picLocks noGrp="1" noChangeAspect="1"/>
          </p:cNvPicPr>
          <p:nvPr>
            <p:ph idx="1"/>
          </p:nvPr>
        </p:nvPicPr>
        <p:blipFill>
          <a:blip r:embed="rId2"/>
          <a:stretch>
            <a:fillRect/>
          </a:stretch>
        </p:blipFill>
        <p:spPr>
          <a:xfrm>
            <a:off x="1097280" y="1846263"/>
            <a:ext cx="10058400" cy="4022725"/>
          </a:xfrm>
          <a:prstGeom prst="rect">
            <a:avLst/>
          </a:prstGeom>
        </p:spPr>
      </p:pic>
    </p:spTree>
    <p:extLst>
      <p:ext uri="{BB962C8B-B14F-4D97-AF65-F5344CB8AC3E}">
        <p14:creationId xmlns:p14="http://schemas.microsoft.com/office/powerpoint/2010/main" val="23928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9358-A5C5-4263-8DE6-A3385F4AEE3E}"/>
              </a:ext>
            </a:extLst>
          </p:cNvPr>
          <p:cNvSpPr>
            <a:spLocks noGrp="1"/>
          </p:cNvSpPr>
          <p:nvPr>
            <p:ph type="title"/>
          </p:nvPr>
        </p:nvSpPr>
        <p:spPr>
          <a:xfrm>
            <a:off x="1295402" y="982132"/>
            <a:ext cx="9601196" cy="708123"/>
          </a:xfrm>
        </p:spPr>
        <p:txBody>
          <a:bodyPr>
            <a:noAutofit/>
          </a:bodyPr>
          <a:lstStyle/>
          <a:p>
            <a:pPr algn="ctr"/>
            <a:r>
              <a:rPr lang="en-US" sz="3200" b="1" dirty="0">
                <a:latin typeface="Bell MT" panose="02020503060305020303" pitchFamily="18" charset="0"/>
              </a:rPr>
              <a:t>Impacts of Utilization management in healthcare</a:t>
            </a:r>
          </a:p>
        </p:txBody>
      </p:sp>
      <p:pic>
        <p:nvPicPr>
          <p:cNvPr id="4" name="Content Placeholder 3">
            <a:extLst>
              <a:ext uri="{FF2B5EF4-FFF2-40B4-BE49-F238E27FC236}">
                <a16:creationId xmlns:a16="http://schemas.microsoft.com/office/drawing/2014/main" id="{8C872A59-3C5B-4374-9645-9F56C63C5B5F}"/>
              </a:ext>
            </a:extLst>
          </p:cNvPr>
          <p:cNvPicPr>
            <a:picLocks noGrp="1" noChangeAspect="1"/>
          </p:cNvPicPr>
          <p:nvPr>
            <p:ph idx="1"/>
          </p:nvPr>
        </p:nvPicPr>
        <p:blipFill>
          <a:blip r:embed="rId2"/>
          <a:stretch>
            <a:fillRect/>
          </a:stretch>
        </p:blipFill>
        <p:spPr>
          <a:xfrm>
            <a:off x="1449206" y="1853753"/>
            <a:ext cx="9163376" cy="4006719"/>
          </a:xfrm>
          <a:prstGeom prst="rect">
            <a:avLst/>
          </a:prstGeom>
        </p:spPr>
      </p:pic>
    </p:spTree>
    <p:extLst>
      <p:ext uri="{BB962C8B-B14F-4D97-AF65-F5344CB8AC3E}">
        <p14:creationId xmlns:p14="http://schemas.microsoft.com/office/powerpoint/2010/main" val="3524922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37FD6-30C7-45F3-AE2B-C24B14423283}"/>
              </a:ext>
            </a:extLst>
          </p:cNvPr>
          <p:cNvSpPr>
            <a:spLocks noGrp="1"/>
          </p:cNvSpPr>
          <p:nvPr>
            <p:ph type="title"/>
          </p:nvPr>
        </p:nvSpPr>
        <p:spPr/>
        <p:txBody>
          <a:bodyPr>
            <a:normAutofit/>
          </a:bodyPr>
          <a:lstStyle/>
          <a:p>
            <a:pPr algn="ctr"/>
            <a:r>
              <a:rPr lang="en-US" sz="3200" b="1" cap="none" dirty="0">
                <a:latin typeface="Bell MT" panose="02020503060305020303" pitchFamily="18" charset="0"/>
              </a:rPr>
              <a:t>Types of utilization management </a:t>
            </a:r>
          </a:p>
        </p:txBody>
      </p:sp>
      <p:sp>
        <p:nvSpPr>
          <p:cNvPr id="3" name="Content Placeholder 2">
            <a:extLst>
              <a:ext uri="{FF2B5EF4-FFF2-40B4-BE49-F238E27FC236}">
                <a16:creationId xmlns:a16="http://schemas.microsoft.com/office/drawing/2014/main" id="{C8D4058F-0F3C-4238-9860-B9593CA06AF9}"/>
              </a:ext>
            </a:extLst>
          </p:cNvPr>
          <p:cNvSpPr>
            <a:spLocks noGrp="1"/>
          </p:cNvSpPr>
          <p:nvPr>
            <p:ph idx="1"/>
          </p:nvPr>
        </p:nvSpPr>
        <p:spPr>
          <a:xfrm>
            <a:off x="1451579" y="1737360"/>
            <a:ext cx="9603275" cy="3728985"/>
          </a:xfrm>
        </p:spPr>
        <p:txBody>
          <a:bodyPr>
            <a:normAutofit fontScale="92500" lnSpcReduction="10000"/>
          </a:bodyPr>
          <a:lstStyle/>
          <a:p>
            <a:pPr algn="just">
              <a:buFont typeface="Wingdings" panose="05000000000000000000" pitchFamily="2" charset="2"/>
              <a:buChar char="v"/>
            </a:pPr>
            <a:r>
              <a:rPr lang="en-US" dirty="0">
                <a:latin typeface="Bell MT" panose="02020503060305020303" pitchFamily="18" charset="0"/>
              </a:rPr>
              <a:t>Utilization management mainly has three types of reviews conducted during the evaluative process. Each of the reviews presents a unique impact on the UM process. These include: </a:t>
            </a:r>
          </a:p>
          <a:p>
            <a:pPr algn="ctr">
              <a:buFont typeface="Wingdings" panose="05000000000000000000" pitchFamily="2" charset="2"/>
              <a:buChar char="v"/>
            </a:pPr>
            <a:r>
              <a:rPr lang="en-US" dirty="0">
                <a:solidFill>
                  <a:schemeClr val="accent1"/>
                </a:solidFill>
                <a:latin typeface="Bell MT" panose="02020503060305020303" pitchFamily="18" charset="0"/>
              </a:rPr>
              <a:t>Prospective Reviews</a:t>
            </a:r>
          </a:p>
          <a:p>
            <a:pPr algn="just">
              <a:buFont typeface="Wingdings" panose="05000000000000000000" pitchFamily="2" charset="2"/>
              <a:buChar char="v"/>
            </a:pPr>
            <a:r>
              <a:rPr lang="en-US" dirty="0">
                <a:latin typeface="Bell MT" panose="02020503060305020303" pitchFamily="18" charset="0"/>
              </a:rPr>
              <a:t>Prospective reviews are performed before physicians begin their treatment plans. However, in some situations, prospective reviews may be done at the onset of treatments. </a:t>
            </a:r>
          </a:p>
          <a:p>
            <a:pPr algn="just">
              <a:buFont typeface="Wingdings" panose="05000000000000000000" pitchFamily="2" charset="2"/>
              <a:buChar char="v"/>
            </a:pPr>
            <a:r>
              <a:rPr lang="en-US" dirty="0">
                <a:latin typeface="Bell MT" panose="02020503060305020303" pitchFamily="18" charset="0"/>
              </a:rPr>
              <a:t>The key purpose of this review is to eliminate unneeded services. Even though the initial treatment plans chosen by the providers can be changed later, it is essential to note that these should be considered contingent. </a:t>
            </a:r>
          </a:p>
          <a:p>
            <a:pPr algn="just">
              <a:buFont typeface="Wingdings" panose="05000000000000000000" pitchFamily="2" charset="2"/>
              <a:buChar char="v"/>
            </a:pPr>
            <a:r>
              <a:rPr lang="en-US" dirty="0">
                <a:latin typeface="Bell MT" panose="02020503060305020303" pitchFamily="18" charset="0"/>
              </a:rPr>
              <a:t>Prospective reviews are also known as precertification or pre-admission reviews. Denials of coverage may at times occur due to disagreements on contractual issues. </a:t>
            </a:r>
          </a:p>
          <a:p>
            <a:pPr algn="just">
              <a:buFont typeface="Wingdings" panose="05000000000000000000" pitchFamily="2" charset="2"/>
              <a:buChar char="v"/>
            </a:pPr>
            <a:r>
              <a:rPr lang="en-US" dirty="0">
                <a:latin typeface="Bell MT" panose="02020503060305020303" pitchFamily="18" charset="0"/>
              </a:rPr>
              <a:t>As observed by Kapur et al. (2003), denials on requests for inpatient care were observably low. </a:t>
            </a:r>
          </a:p>
        </p:txBody>
      </p:sp>
    </p:spTree>
    <p:extLst>
      <p:ext uri="{BB962C8B-B14F-4D97-AF65-F5344CB8AC3E}">
        <p14:creationId xmlns:p14="http://schemas.microsoft.com/office/powerpoint/2010/main" val="1268501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54659C-FCAC-4E52-AD38-EB43A7AF2CE3}"/>
              </a:ext>
            </a:extLst>
          </p:cNvPr>
          <p:cNvSpPr>
            <a:spLocks noGrp="1"/>
          </p:cNvSpPr>
          <p:nvPr>
            <p:ph idx="1"/>
          </p:nvPr>
        </p:nvSpPr>
        <p:spPr>
          <a:xfrm>
            <a:off x="1451579" y="1690255"/>
            <a:ext cx="9291215" cy="3776090"/>
          </a:xfrm>
        </p:spPr>
        <p:txBody>
          <a:bodyPr>
            <a:normAutofit/>
          </a:bodyPr>
          <a:lstStyle/>
          <a:p>
            <a:pPr algn="ctr">
              <a:buFont typeface="Wingdings" panose="05000000000000000000" pitchFamily="2" charset="2"/>
              <a:buChar char="v"/>
            </a:pPr>
            <a:r>
              <a:rPr lang="en-US" b="1" dirty="0">
                <a:solidFill>
                  <a:schemeClr val="accent1"/>
                </a:solidFill>
                <a:latin typeface="Bell MT" panose="02020503060305020303" pitchFamily="18" charset="0"/>
              </a:rPr>
              <a:t>b</a:t>
            </a:r>
            <a:r>
              <a:rPr lang="en-US" dirty="0">
                <a:solidFill>
                  <a:schemeClr val="accent1"/>
                </a:solidFill>
                <a:latin typeface="Bell MT" panose="02020503060305020303" pitchFamily="18" charset="0"/>
              </a:rPr>
              <a:t>.</a:t>
            </a:r>
            <a:r>
              <a:rPr lang="en-US" dirty="0">
                <a:latin typeface="Bell MT" panose="02020503060305020303" pitchFamily="18" charset="0"/>
              </a:rPr>
              <a:t> </a:t>
            </a:r>
            <a:r>
              <a:rPr lang="en-US" b="1" dirty="0">
                <a:solidFill>
                  <a:schemeClr val="accent1"/>
                </a:solidFill>
                <a:latin typeface="Bell MT" panose="02020503060305020303" pitchFamily="18" charset="0"/>
              </a:rPr>
              <a:t>Concurrent</a:t>
            </a:r>
            <a:r>
              <a:rPr lang="en-US" dirty="0">
                <a:latin typeface="Bell MT" panose="02020503060305020303" pitchFamily="18" charset="0"/>
              </a:rPr>
              <a:t> </a:t>
            </a:r>
            <a:r>
              <a:rPr lang="en-US" b="1" dirty="0">
                <a:solidFill>
                  <a:schemeClr val="accent1"/>
                </a:solidFill>
                <a:latin typeface="Bell MT" panose="02020503060305020303" pitchFamily="18" charset="0"/>
              </a:rPr>
              <a:t>Reviews</a:t>
            </a:r>
          </a:p>
          <a:p>
            <a:pPr algn="just">
              <a:buFont typeface="Wingdings" panose="05000000000000000000" pitchFamily="2" charset="2"/>
              <a:buChar char="v"/>
            </a:pPr>
            <a:r>
              <a:rPr lang="en-US" dirty="0">
                <a:latin typeface="Bell MT" panose="02020503060305020303" pitchFamily="18" charset="0"/>
              </a:rPr>
              <a:t>Concurrent reviews are particularly meant to keep track of the ongoing medical procedures on patients during treatments and monitor resource consumption. </a:t>
            </a:r>
          </a:p>
          <a:p>
            <a:pPr algn="just">
              <a:buFont typeface="Wingdings" panose="05000000000000000000" pitchFamily="2" charset="2"/>
              <a:buChar char="v"/>
            </a:pPr>
            <a:r>
              <a:rPr lang="en-US" dirty="0">
                <a:latin typeface="Bell MT" panose="02020503060305020303" pitchFamily="18" charset="0"/>
              </a:rPr>
              <a:t>In some occasions, concurrent reviews may lead to stoppage of some in-process care procedures. </a:t>
            </a:r>
          </a:p>
          <a:p>
            <a:pPr algn="just">
              <a:buFont typeface="Wingdings" panose="05000000000000000000" pitchFamily="2" charset="2"/>
              <a:buChar char="v"/>
            </a:pPr>
            <a:r>
              <a:rPr lang="en-US" dirty="0">
                <a:latin typeface="Bell MT" panose="02020503060305020303" pitchFamily="18" charset="0"/>
              </a:rPr>
              <a:t>During concurrent reviews may present the attending physicians with alternatives which are arguably cost-friendly or even discharge against the treating physician’s will. This may result in conflicts between the insurers, the providers and the patient.</a:t>
            </a:r>
          </a:p>
          <a:p>
            <a:pPr algn="just">
              <a:buFont typeface="Wingdings" panose="05000000000000000000" pitchFamily="2" charset="2"/>
              <a:buChar char="v"/>
            </a:pPr>
            <a:r>
              <a:rPr lang="en-US" dirty="0">
                <a:latin typeface="Bell MT" panose="02020503060305020303" pitchFamily="18" charset="0"/>
              </a:rPr>
              <a:t> Also referred to as admission reviews or the continued stay review. </a:t>
            </a:r>
          </a:p>
        </p:txBody>
      </p:sp>
    </p:spTree>
    <p:extLst>
      <p:ext uri="{BB962C8B-B14F-4D97-AF65-F5344CB8AC3E}">
        <p14:creationId xmlns:p14="http://schemas.microsoft.com/office/powerpoint/2010/main" val="190668282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130</TotalTime>
  <Words>1510</Words>
  <Application>Microsoft Office PowerPoint</Application>
  <PresentationFormat>Widescreen</PresentationFormat>
  <Paragraphs>66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Bell MT</vt:lpstr>
      <vt:lpstr>Calibri</vt:lpstr>
      <vt:lpstr>Calibri Light</vt:lpstr>
      <vt:lpstr>Wingdings</vt:lpstr>
      <vt:lpstr>Retrospect</vt:lpstr>
      <vt:lpstr>Utilization Management   Author  Institutional Affiliation  Instructor  Course code  Date of submission </vt:lpstr>
      <vt:lpstr>Introduction</vt:lpstr>
      <vt:lpstr>Importance of Utilization Management</vt:lpstr>
      <vt:lpstr>Cont..</vt:lpstr>
      <vt:lpstr>US has had the highest spending in healthcare over the last few Years </vt:lpstr>
      <vt:lpstr>UM ensures financial accountability between the insurers, the patients and the healthcare providers </vt:lpstr>
      <vt:lpstr>Impacts of Utilization management in healthcare</vt:lpstr>
      <vt:lpstr>Types of utilization management </vt:lpstr>
      <vt:lpstr>PowerPoint Presentation</vt:lpstr>
      <vt:lpstr>PowerPoint Presentation</vt:lpstr>
      <vt:lpstr>PowerPoint Presentation</vt:lpstr>
      <vt:lpstr>Typical UM process in healthcare facilities </vt:lpstr>
      <vt:lpstr>Utilization management and denials </vt:lpstr>
      <vt:lpstr>Cont.…</vt:lpstr>
      <vt:lpstr>Utilization and containment of costs </vt:lpstr>
      <vt:lpstr>PowerPoint Presentation</vt:lpstr>
      <vt:lpstr>Discussion questions </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Steve0798266195</dc:creator>
  <cp:lastModifiedBy>Steve0798266195</cp:lastModifiedBy>
  <cp:revision>54</cp:revision>
  <dcterms:created xsi:type="dcterms:W3CDTF">2021-02-09T12:32:43Z</dcterms:created>
  <dcterms:modified xsi:type="dcterms:W3CDTF">2021-02-10T07:51:22Z</dcterms:modified>
</cp:coreProperties>
</file>